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18"/>
  </p:notesMasterIdLst>
  <p:sldIdLst>
    <p:sldId id="1748" r:id="rId3"/>
    <p:sldId id="303" r:id="rId4"/>
    <p:sldId id="1778" r:id="rId5"/>
    <p:sldId id="1792" r:id="rId6"/>
    <p:sldId id="1797" r:id="rId7"/>
    <p:sldId id="1798" r:id="rId8"/>
    <p:sldId id="1801" r:id="rId9"/>
    <p:sldId id="1779" r:id="rId10"/>
    <p:sldId id="1799" r:id="rId11"/>
    <p:sldId id="1800" r:id="rId12"/>
    <p:sldId id="1802" r:id="rId13"/>
    <p:sldId id="1803" r:id="rId14"/>
    <p:sldId id="1804" r:id="rId15"/>
    <p:sldId id="1805" r:id="rId16"/>
    <p:sldId id="176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07E419DE-944D-4D01-880D-1DFF0EF88295}">
          <p14:sldIdLst/>
        </p14:section>
        <p14:section name="封面、目录、封底" id="{450BD021-AA21-4F3A-92FD-691CBF7DC12F}">
          <p14:sldIdLst>
            <p14:sldId id="1748"/>
            <p14:sldId id="303"/>
            <p14:sldId id="1778"/>
            <p14:sldId id="1792"/>
            <p14:sldId id="1797"/>
            <p14:sldId id="1798"/>
            <p14:sldId id="1801"/>
            <p14:sldId id="1779"/>
            <p14:sldId id="1799"/>
            <p14:sldId id="1800"/>
            <p14:sldId id="1802"/>
            <p14:sldId id="1803"/>
            <p14:sldId id="1804"/>
            <p14:sldId id="1805"/>
            <p14:sldId id="1767"/>
          </p14:sldIdLst>
        </p14:section>
        <p14:section name="过渡页补充" id="{2EC71500-2DD1-4126-8D3F-CAA3B4B0C5B0}">
          <p14:sldIdLst/>
        </p14:section>
        <p14:section name="小技巧" id="{54AD6106-1937-421F-80BC-B57B05988565}">
          <p14:sldIdLst/>
        </p14:section>
        <p14:section name="说明" id="{766A7D68-63CE-4087-9F9D-FFBD13FB8883}">
          <p14:sldIdLst/>
        </p14:section>
        <p14:section name="模板封底" id="{B8874C4B-EC40-4FF8-A295-FB9BFFB37B03}">
          <p14:sldIdLst/>
        </p14:section>
      </p14:sectionLst>
    </p:ex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4104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26" userDrawn="1">
          <p15:clr>
            <a:srgbClr val="A4A3A4"/>
          </p15:clr>
        </p15:guide>
        <p15:guide id="8" orient="horz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鬼" initials="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-86" y="58"/>
      </p:cViewPr>
      <p:guideLst>
        <p:guide pos="192"/>
        <p:guide pos="7491"/>
        <p:guide orient="horz" pos="640"/>
        <p:guide orient="horz" pos="4104"/>
        <p:guide orient="horz" pos="4056"/>
        <p:guide pos="189"/>
        <p:guide pos="3826"/>
        <p:guide orient="horz" pos="23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3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3E2BA-2D39-42C7-AC00-EC689FAD7BF7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37BAA-A261-47AC-AD5B-25C3642902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EF64-4F23-B324-057A-8FB5D008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A1F296-346A-8D9F-A40D-FBE887060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EA9A8E-EB70-8FD2-C37F-E327360CA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1F888-5690-9CEA-D939-13F60837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2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E1BF-7611-E19D-7AD9-7185AB58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43005D-7547-D93F-C5D9-A5FF80177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344351-FA3A-28DA-EE89-2AC97733C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732C1-CA6D-C6D3-CD8B-B25612177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4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383A6-620E-FD73-E203-CAA1C1CD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C48E7-A93B-42FB-73A4-DE1BA17D0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4B6E17-FFA8-5578-7CDC-E97F250A8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09EF45-43C5-4806-F7DB-19CC1272D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481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9C619-48EC-9F2A-A9E7-BEFB426A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286172-0185-A4FE-AF87-5683020C2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880C30-F707-B7A0-C0D9-A5299B24F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98CE3-9722-FF2F-3896-00BBB4747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77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DE9E-6ACA-7C83-2C89-F10A2153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2B2691-E996-58F8-0CAB-07EF83340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AE044B-656E-F668-283F-EADF3AE66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BE17E3-E8B6-959C-E655-3C335C90B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68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5906-AC53-8863-AE0F-61FF4F67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A129ED-F289-9333-D68F-D4BEABA9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3F2B9-0C50-0F44-0215-0D45634C5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408284-3A0F-14DF-B84E-F2EE40481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5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A1C5-70B4-B364-4FEE-C4272F2E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8BE8B-9BBB-B8BD-B786-6487913DB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9082A-DDCF-B987-F948-F7B9FD12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E7D35-B4D1-70DA-2FC4-A4D680F3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D5E3-1C15-498D-34B5-FE498B66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B676-27B2-588C-D9A3-42011609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7E531A-920F-3402-F806-FD1A9E1A1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1E86-CB2B-ED08-2925-A1F6B6346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6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1115-4DF4-E29F-17BB-3E44637A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F6720A-1F90-266C-021D-3FEFAFFF2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AD90A6-B299-3E17-BFF4-69216DA3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B5E92-A553-3CE6-8076-214E17562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5898-FBF9-E097-8608-942B7625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C6259-73EB-6684-F8F9-BFDC88890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7466D2-17C3-403A-CEEE-99E7D2E2F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67A8F-A8CB-37C3-3189-DD9A929C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67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641-12C0-D115-F132-959A4F9A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C4DE90-7DF3-042C-CBD3-6375505B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57106E-C9F6-7DC0-F8AC-AD90DA24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78CE0E-BDBD-BDA0-A36A-F2371AB22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7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47A-9BFC-475B-E637-4083B1E4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1FA64C-7ABF-566E-F1D1-2D55445B4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15CC82-63CE-87B4-C739-E46B6FC8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EBA97-4767-2137-D51E-23A3825A2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8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/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/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>
            <a:fillRect/>
          </a:stretch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>
            <a:fillRect/>
          </a:stretch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/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/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/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/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/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/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/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>
            <a:fillRect/>
          </a:stretch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/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/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/>
          <p:cNvCxnSpPr/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/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4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5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/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Ye,+Z" TargetMode="External"/><Relationship Id="rId13" Type="http://schemas.openxmlformats.org/officeDocument/2006/relationships/hyperlink" Target="https://arxiv.org/search/cs?searchtype=author&amp;query=Jin,+M" TargetMode="External"/><Relationship Id="rId3" Type="http://schemas.openxmlformats.org/officeDocument/2006/relationships/image" Target="../media/image166.png"/><Relationship Id="rId7" Type="http://schemas.openxmlformats.org/officeDocument/2006/relationships/hyperlink" Target="https://arxiv.org/search/cs?searchtype=author&amp;query=Shi,+X" TargetMode="External"/><Relationship Id="rId12" Type="http://schemas.openxmlformats.org/officeDocument/2006/relationships/hyperlink" Target="https://arxiv.org/search/cs?searchtype=author&amp;query=Chu,+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Li,+J" TargetMode="External"/><Relationship Id="rId11" Type="http://schemas.openxmlformats.org/officeDocument/2006/relationships/hyperlink" Target="https://arxiv.org/search/cs?searchtype=author&amp;query=Ju,+S" TargetMode="External"/><Relationship Id="rId5" Type="http://schemas.openxmlformats.org/officeDocument/2006/relationships/hyperlink" Target="https://arxiv.org/search/cs?searchtype=author&amp;query=Wang,+S" TargetMode="External"/><Relationship Id="rId10" Type="http://schemas.openxmlformats.org/officeDocument/2006/relationships/hyperlink" Target="https://arxiv.org/search/cs?searchtype=author&amp;query=Lin,+W" TargetMode="External"/><Relationship Id="rId4" Type="http://schemas.openxmlformats.org/officeDocument/2006/relationships/image" Target="../media/image167.svg"/><Relationship Id="rId9" Type="http://schemas.openxmlformats.org/officeDocument/2006/relationships/hyperlink" Target="https://arxiv.org/search/cs?searchtype=author&amp;query=Mo,+B" TargetMode="External"/><Relationship Id="rId14" Type="http://schemas.openxmlformats.org/officeDocument/2006/relationships/hyperlink" Target="https://arxiv.org/abs/2410.16032v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360" y="3065145"/>
            <a:ext cx="7792720" cy="727710"/>
          </a:xfrm>
        </p:spPr>
        <p:txBody>
          <a:bodyPr/>
          <a:lstStyle/>
          <a:p>
            <a:r>
              <a:rPr lang="en-US" altLang="zh-CN" sz="2800" dirty="0"/>
              <a:t>TimeMixer++: A General Time Series Pattern Machine for Universal Predictive Analysis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0458480" y="5242160"/>
            <a:ext cx="1101568" cy="31600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/>
              <a:t>张栏弋</a:t>
            </a:r>
            <a:endParaRPr dirty="0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8239" y="5144487"/>
            <a:ext cx="312912" cy="38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47200" y="5192347"/>
            <a:ext cx="114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汇报人：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E62D4E-03AE-EF89-A80F-8F9BD9B10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1359" y="3983026"/>
            <a:ext cx="7132475" cy="55899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一个用于通用预测分析的通用时间序列模式机</a:t>
            </a:r>
            <a:endParaRPr lang="en-US" altLang="zh-CN" sz="2400" dirty="0"/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59C67801-65A0-B6C4-1D64-4F849556170C}"/>
              </a:ext>
            </a:extLst>
          </p:cNvPr>
          <p:cNvSpPr txBox="1">
            <a:spLocks/>
          </p:cNvSpPr>
          <p:nvPr/>
        </p:nvSpPr>
        <p:spPr>
          <a:xfrm>
            <a:off x="4531359" y="4634451"/>
            <a:ext cx="5213774" cy="1859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主题：时间序列模式机</a:t>
            </a:r>
            <a:endParaRPr lang="en-US" altLang="zh-CN" sz="1200" dirty="0"/>
          </a:p>
          <a:p>
            <a:r>
              <a:rPr lang="zh-CN" altLang="en-US" sz="1200" dirty="0"/>
              <a:t>会议：</a:t>
            </a:r>
            <a:r>
              <a:rPr lang="en-US" altLang="zh-CN" sz="1200" dirty="0"/>
              <a:t>ICLR 2025</a:t>
            </a:r>
          </a:p>
          <a:p>
            <a:r>
              <a:rPr lang="zh-CN" altLang="en-US" sz="1200" dirty="0"/>
              <a:t>时间：</a:t>
            </a:r>
            <a:r>
              <a:rPr lang="en-US" altLang="zh-CN" sz="1200" dirty="0"/>
              <a:t>2024.10</a:t>
            </a:r>
          </a:p>
          <a:p>
            <a:r>
              <a:rPr lang="zh-CN" altLang="en-US" sz="1200" dirty="0">
                <a:effectLst/>
              </a:rPr>
              <a:t>作者：</a:t>
            </a:r>
            <a:r>
              <a:rPr lang="en-US" altLang="zh-CN" sz="12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Shiyu Wang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Jiawei Li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Xiaoming Shi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Zhou Ye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Baichuan Mo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Wenze Lin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Shengtong Ju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Zhixuan Chu</a:t>
            </a:r>
            <a:r>
              <a:rPr lang="en-US" altLang="zh-CN" sz="1200" dirty="0">
                <a:solidFill>
                  <a:schemeClr val="bg2"/>
                </a:solidFill>
              </a:rPr>
              <a:t>, </a:t>
            </a:r>
            <a:r>
              <a:rPr lang="en-US" altLang="zh-CN" sz="1200" dirty="0">
                <a:solidFill>
                  <a:schemeClr val="bg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 Jin</a:t>
            </a:r>
            <a:endParaRPr lang="en-US" altLang="zh-CN" sz="1200" dirty="0">
              <a:solidFill>
                <a:schemeClr val="bg2"/>
              </a:solidFill>
            </a:endParaRPr>
          </a:p>
          <a:p>
            <a:r>
              <a:rPr lang="en-US" altLang="zh-CN" sz="1200" dirty="0" err="1">
                <a:effectLst/>
              </a:rPr>
              <a:t>arXiv</a:t>
            </a:r>
            <a:r>
              <a:rPr lang="zh-CN" altLang="en-US" sz="1200" dirty="0">
                <a:effectLst/>
              </a:rPr>
              <a:t>：</a:t>
            </a:r>
            <a:r>
              <a:rPr lang="en-US" altLang="zh-CN" sz="1200" dirty="0">
                <a:solidFill>
                  <a:schemeClr val="bg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[2410.16032v5] </a:t>
            </a:r>
            <a:r>
              <a:rPr lang="en-US" altLang="zh-CN" sz="1200" dirty="0" err="1">
                <a:solidFill>
                  <a:schemeClr val="bg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TimeMixer</a:t>
            </a:r>
            <a:r>
              <a:rPr lang="en-US" altLang="zh-CN" sz="1200" dirty="0">
                <a:solidFill>
                  <a:schemeClr val="bg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++: A General Time Series Pattern Machine for Universal Predictive Analysis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197C-940E-BD50-EEC2-8002BAA0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FF514C8-8629-4A79-A8B0-C5C8B4DE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55BEA-297A-83B9-AF61-B64500188C89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7B284A-512D-2F0F-EDEF-F69E5341C71C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6A903-D207-E374-0D7C-4425B9D3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1336567"/>
            <a:ext cx="8806701" cy="47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9D13-6223-DE28-6ACE-8A5BD597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340D78D-8A12-0097-6967-0CCF75BC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097EA7-3658-0D91-76F4-4EC64254F352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BDF99-ED69-B4F3-50BE-62E4E20B7683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7F4EA1-B799-EAC1-4C29-3031FCB2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02" y="1777915"/>
            <a:ext cx="7696596" cy="33021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416EF6-EC3C-1625-3717-7112AAC1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02" y="5080085"/>
            <a:ext cx="7626742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1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61F9-4A09-D9AC-CA27-C182224C9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27781F7-6F06-7BF9-1E23-8F9A8596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C02ADE-BAF1-0B0F-9AB6-4E111926E4EB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91C92-759F-573D-E8A4-8CCF6558C5FB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B4C6CA-3EF2-C8AC-5F6F-E3CA11FA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53" y="1025401"/>
            <a:ext cx="7658494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68DE-FA84-57EC-0A20-D3A860FA3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ACD00A0-5527-A65A-A48F-C34B1C57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2BC75-5112-5A4B-CC80-507DC6ADF30A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98FB98-AC78-5115-9D0F-1E62424DA879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1307AF-BEA9-418C-A7CD-D1F9225E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77" y="1022215"/>
            <a:ext cx="7690245" cy="52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2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465E-EE24-F419-D472-C618521F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A913205-478D-71A3-B322-D297A325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EA7D50-5AE9-818D-5CC1-F69DD10A219D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4F0E52-172E-B9CC-10C6-0172BCDCA829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E6923-0276-033E-D95A-6EEA8CE2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97" y="1259882"/>
            <a:ext cx="8001411" cy="1752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6F664B-90F6-B73A-B78E-055B95893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21" y="2929964"/>
            <a:ext cx="5617177" cy="35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1"/>
          <p:cNvSpPr txBox="1"/>
          <p:nvPr/>
        </p:nvSpPr>
        <p:spPr>
          <a:xfrm>
            <a:off x="3556000" y="2127233"/>
            <a:ext cx="5080000" cy="725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报告结束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568" y="2975156"/>
            <a:ext cx="58735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敬请批评指正</a:t>
            </a:r>
          </a:p>
          <a:p>
            <a:pPr algn="ctr"/>
            <a:endParaRPr lang="zh-CN" altLang="en-US" sz="3200" spc="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研究背景与问题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7951" y="1327821"/>
            <a:ext cx="9609083" cy="852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总结问题：通用时序建模的三大挑战</a:t>
            </a:r>
            <a:endParaRPr lang="zh-CN" altLang="en-US" dirty="0"/>
          </a:p>
          <a:p>
            <a:pPr lvl="1"/>
            <a:r>
              <a:rPr lang="en-US" altLang="zh-CN" b="1" dirty="0"/>
              <a:t>1. </a:t>
            </a:r>
            <a:r>
              <a:rPr lang="zh-CN" altLang="en-US" b="1" dirty="0"/>
              <a:t>模型架构的专用化局限</a:t>
            </a:r>
            <a:endParaRPr lang="zh-CN" altLang="en-US" dirty="0"/>
          </a:p>
          <a:p>
            <a:pPr lvl="2" indent="457200"/>
            <a:r>
              <a:rPr lang="zh-CN" altLang="en-US" dirty="0"/>
              <a:t>现有研究多为“一个模型解决一个任务”，导致模型库碎片化。例如，一个在预测任务上表现优异的模型，可能在分类或异常检测任务上表现平平。缺乏一个统一的架构来服务于多样化的时序分析任务，这与现实应用中对模型通用性的需求相悖。</a:t>
            </a:r>
          </a:p>
          <a:p>
            <a:pPr lvl="1"/>
            <a:r>
              <a:rPr lang="en-US" altLang="zh-CN" b="1" dirty="0"/>
              <a:t>2. </a:t>
            </a:r>
            <a:r>
              <a:rPr lang="zh-CN" altLang="en-US" b="1" dirty="0"/>
              <a:t>对时序内在结构的建模不足</a:t>
            </a:r>
            <a:endParaRPr lang="zh-CN" altLang="en-US" dirty="0"/>
          </a:p>
          <a:p>
            <a:pPr lvl="2" indent="457200"/>
            <a:r>
              <a:rPr lang="en-US" altLang="zh-CN" dirty="0"/>
              <a:t>RNN/TCN</a:t>
            </a:r>
            <a:r>
              <a:rPr lang="zh-CN" altLang="en-US" dirty="0"/>
              <a:t> 等方法受限于其结构，难以有效捕捉长期、多周期的依赖关系。直接将</a:t>
            </a:r>
            <a:r>
              <a:rPr lang="en-US" altLang="zh-CN" dirty="0"/>
              <a:t>NLP</a:t>
            </a:r>
            <a:r>
              <a:rPr lang="zh-CN" altLang="en-US" dirty="0"/>
              <a:t>中的</a:t>
            </a:r>
            <a:r>
              <a:rPr lang="en-US" altLang="zh-CN" dirty="0"/>
              <a:t>Transformer</a:t>
            </a:r>
            <a:r>
              <a:rPr lang="zh-CN" altLang="en-US" dirty="0"/>
              <a:t>架构应用于时间序列，忽略了时序数据与文本数据的本质差异。</a:t>
            </a:r>
          </a:p>
          <a:p>
            <a:pPr lvl="1"/>
            <a:r>
              <a:rPr lang="en-US" altLang="zh-CN" b="1" dirty="0"/>
              <a:t>3. </a:t>
            </a:r>
            <a:r>
              <a:rPr lang="zh-CN" altLang="en-US" b="1" dirty="0"/>
              <a:t>核心瓶颈：“重叠上下文”问题</a:t>
            </a:r>
            <a:endParaRPr lang="zh-CN" altLang="en-US" dirty="0"/>
          </a:p>
          <a:p>
            <a:pPr lvl="2" indent="457200"/>
            <a:r>
              <a:rPr lang="zh-CN" altLang="en-US" dirty="0"/>
              <a:t>这是阻碍</a:t>
            </a:r>
            <a:r>
              <a:rPr lang="en-US" altLang="zh-CN" dirty="0"/>
              <a:t>Transformer</a:t>
            </a:r>
            <a:r>
              <a:rPr lang="zh-CN" altLang="en-US" dirty="0"/>
              <a:t>成为通用</a:t>
            </a:r>
            <a:r>
              <a:rPr lang="en-US" altLang="zh-CN" dirty="0"/>
              <a:t>TSPM</a:t>
            </a:r>
            <a:r>
              <a:rPr lang="zh-CN" altLang="en-US" dirty="0"/>
              <a:t>的</a:t>
            </a:r>
            <a:r>
              <a:rPr lang="zh-CN" altLang="en-US" b="1" dirty="0"/>
              <a:t>最关键因素</a:t>
            </a:r>
            <a:r>
              <a:rPr lang="zh-CN" altLang="en-US" dirty="0"/>
              <a:t>。时序中的一个时间点是一个包含多尺度模式的“复合体”（如日、周、年模式交织），而非</a:t>
            </a:r>
            <a:r>
              <a:rPr lang="en-US" altLang="zh-CN" dirty="0"/>
              <a:t>NLP</a:t>
            </a:r>
            <a:r>
              <a:rPr lang="zh-CN" altLang="en-US" dirty="0"/>
              <a:t>中语义相对单一的“词”。这种内在的混杂性导致</a:t>
            </a:r>
            <a:r>
              <a:rPr lang="zh-CN" altLang="en-US" b="1" dirty="0"/>
              <a:t>自注意力机制难以聚焦和分离</a:t>
            </a:r>
            <a:r>
              <a:rPr lang="zh-CN" altLang="en-US" dirty="0"/>
              <a:t>出驱动数据变化的根本性模式。模型无法有效回答：“这个点的数值主要归因于哪种时间尺度上的规律？”</a:t>
            </a:r>
          </a:p>
          <a:p>
            <a:r>
              <a:rPr lang="zh-CN" altLang="en-US" b="1" dirty="0"/>
              <a:t>本文工作导向</a:t>
            </a:r>
            <a:br>
              <a:rPr lang="zh-CN" altLang="en-US" dirty="0"/>
            </a:br>
            <a:r>
              <a:rPr lang="zh-CN" altLang="en-US" dirty="0"/>
              <a:t>       因此，本文旨在直面这些挑战，特别是从根源上解决“重叠上下文”问题。我们提出通过</a:t>
            </a:r>
            <a:r>
              <a:rPr lang="zh-CN" altLang="en-US" b="1" dirty="0"/>
              <a:t>多尺度分解与混合</a:t>
            </a:r>
            <a:r>
              <a:rPr lang="zh-CN" altLang="en-US" dirty="0"/>
              <a:t>的新范式，设计一个能够</a:t>
            </a:r>
            <a:r>
              <a:rPr lang="zh-CN" altLang="en-US" b="1" dirty="0"/>
              <a:t>自适应地理解、分离和整合</a:t>
            </a:r>
            <a:r>
              <a:rPr lang="zh-CN" altLang="en-US" dirty="0"/>
              <a:t>不同时间尺度模式的通用</a:t>
            </a:r>
            <a:r>
              <a:rPr lang="zh-CN" altLang="en-US" b="1" dirty="0"/>
              <a:t>时间序列模式机器（</a:t>
            </a:r>
            <a:r>
              <a:rPr lang="en-US" altLang="zh-CN" b="1" dirty="0"/>
              <a:t>TSPM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solidFill>
                <a:srgbClr val="060607"/>
              </a:solidFill>
              <a:latin typeface="-apple-system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endParaRPr lang="en-US" altLang="zh-CN" sz="3600" dirty="0"/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4901-0E22-75F5-C345-9374178B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17EB1A2-6BC7-5EA6-9D95-1C4F7AF7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j-ea"/>
                <a:ea typeface="+mj-ea"/>
                <a:sym typeface="Arial" panose="020B0604020202020204" pitchFamily="34" charset="0"/>
              </a:rPr>
              <a:t>TimeMixer</a:t>
            </a:r>
            <a:r>
              <a:rPr lang="en-US" altLang="zh-CN" dirty="0">
                <a:latin typeface="+mj-ea"/>
                <a:ea typeface="+mj-ea"/>
                <a:sym typeface="Arial" panose="020B0604020202020204" pitchFamily="34" charset="0"/>
              </a:rPr>
              <a:t>++</a:t>
            </a:r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的解决方案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2192EA-3C72-DBBC-4D85-0DFE216718C5}"/>
              </a:ext>
            </a:extLst>
          </p:cNvPr>
          <p:cNvSpPr txBox="1"/>
          <p:nvPr/>
        </p:nvSpPr>
        <p:spPr>
          <a:xfrm>
            <a:off x="161154" y="1273560"/>
            <a:ext cx="8951316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hangingPunct="0">
              <a:lnSpc>
                <a:spcPct val="150000"/>
              </a:lnSpc>
            </a:pPr>
            <a:r>
              <a:rPr lang="zh-CN" altLang="en-US" b="1" dirty="0"/>
              <a:t>核心思想：</a:t>
            </a:r>
            <a:r>
              <a:rPr lang="zh-CN" altLang="en-US" dirty="0"/>
              <a:t> 在</a:t>
            </a:r>
            <a:r>
              <a:rPr lang="zh-CN" altLang="en-US" b="1" dirty="0"/>
              <a:t>时域的多尺度</a:t>
            </a:r>
            <a:r>
              <a:rPr lang="zh-CN" altLang="en-US" dirty="0"/>
              <a:t>与</a:t>
            </a:r>
            <a:r>
              <a:rPr lang="zh-CN" altLang="en-US" b="1" dirty="0"/>
              <a:t>频域的多分辨率</a:t>
            </a:r>
            <a:r>
              <a:rPr lang="zh-CN" altLang="en-US" dirty="0"/>
              <a:t>上，</a:t>
            </a:r>
            <a:r>
              <a:rPr lang="zh-CN" altLang="en-US" b="1" dirty="0"/>
              <a:t>同时</a:t>
            </a:r>
            <a:r>
              <a:rPr lang="zh-CN" altLang="en-US" dirty="0"/>
              <a:t>捕获复杂的时间序列模式。</a:t>
            </a:r>
            <a:r>
              <a:rPr lang="en-US" altLang="zh-CN" sz="2400" dirty="0">
                <a:solidFill>
                  <a:srgbClr val="060607"/>
                </a:solidFill>
                <a:latin typeface="Arial" panose="020B0604020202020204" pitchFamily="34" charset="0"/>
                <a:ea typeface="思源宋体 CN Medium" panose="02020500000000000000" pitchFamily="18" charset="-122"/>
              </a:rPr>
              <a:t>	</a:t>
            </a:r>
            <a:endParaRPr lang="zh-CN" altLang="en-US" sz="2400" dirty="0">
              <a:solidFill>
                <a:srgbClr val="060607"/>
              </a:solidFill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effectLst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dirty="0">
              <a:solidFill>
                <a:srgbClr val="060607"/>
              </a:solidFill>
              <a:latin typeface="-apple-system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00816-E959-6EF0-F4EF-89CA69439EA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1C6151-0CFE-CDDB-459D-F2CBCCB19C07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5DC0E5-1EDD-3C52-E497-DDBC6690A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76959"/>
              </p:ext>
            </p:extLst>
          </p:nvPr>
        </p:nvGraphicFramePr>
        <p:xfrm>
          <a:off x="660400" y="2370137"/>
          <a:ext cx="6914931" cy="2632566"/>
        </p:xfrm>
        <a:graphic>
          <a:graphicData uri="http://schemas.openxmlformats.org/drawingml/2006/table">
            <a:tbl>
              <a:tblPr/>
              <a:tblGrid>
                <a:gridCol w="3378887">
                  <a:extLst>
                    <a:ext uri="{9D8B030D-6E8A-4147-A177-3AD203B41FA5}">
                      <a16:colId xmlns:a16="http://schemas.microsoft.com/office/drawing/2014/main" val="1651240048"/>
                    </a:ext>
                  </a:extLst>
                </a:gridCol>
                <a:gridCol w="3536044">
                  <a:extLst>
                    <a:ext uri="{9D8B030D-6E8A-4147-A177-3AD203B41FA5}">
                      <a16:colId xmlns:a16="http://schemas.microsoft.com/office/drawing/2014/main" val="1525646866"/>
                    </a:ext>
                  </a:extLst>
                </a:gridCol>
              </a:tblGrid>
              <a:tr h="263094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组件</a:t>
                      </a: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>
                          <a:effectLst/>
                          <a:latin typeface="quote-cjk-patch"/>
                        </a:rPr>
                        <a:t>功能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966950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1. 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多分辨率时间成像 </a:t>
                      </a: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(MRTI)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>
                          <a:effectLst/>
                          <a:latin typeface="quote-cjk-patch"/>
                        </a:rPr>
                        <a:t>将</a:t>
                      </a:r>
                      <a:r>
                        <a:rPr lang="en-US" altLang="zh-CN" sz="1800" b="0">
                          <a:effectLst/>
                          <a:latin typeface="quote-cjk-patch"/>
                        </a:rPr>
                        <a:t>1D</a:t>
                      </a:r>
                      <a:r>
                        <a:rPr lang="zh-CN" altLang="en-US" sz="1800" b="0">
                          <a:effectLst/>
                          <a:latin typeface="quote-cjk-patch"/>
                        </a:rPr>
                        <a:t>时间序列转换为</a:t>
                      </a:r>
                      <a:r>
                        <a:rPr lang="en-US" altLang="zh-CN" sz="1800" b="0">
                          <a:effectLst/>
                          <a:latin typeface="quote-cjk-patch"/>
                        </a:rPr>
                        <a:t>2D</a:t>
                      </a:r>
                      <a:r>
                        <a:rPr lang="zh-CN" altLang="en-US" sz="1800" b="0">
                          <a:effectLst/>
                          <a:latin typeface="quote-cjk-patch"/>
                        </a:rPr>
                        <a:t>时间图像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8607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>
                          <a:effectLst/>
                          <a:latin typeface="quote-cjk-patch"/>
                        </a:rPr>
                        <a:t>2. </a:t>
                      </a:r>
                      <a:r>
                        <a:rPr lang="zh-CN" altLang="en-US" sz="1800" b="1">
                          <a:effectLst/>
                          <a:latin typeface="quote-cjk-patch"/>
                        </a:rPr>
                        <a:t>时间图像分解 </a:t>
                      </a:r>
                      <a:r>
                        <a:rPr lang="en-US" altLang="zh-CN" sz="1800" b="1">
                          <a:effectLst/>
                          <a:latin typeface="quote-cjk-patch"/>
                        </a:rPr>
                        <a:t>(TID)</a:t>
                      </a:r>
                      <a:endParaRPr lang="zh-CN" altLang="en-US" sz="1800" b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在潜空间中使用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双轴注意力</a:t>
                      </a: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解耦季节与趋势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651032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>
                          <a:effectLst/>
                          <a:latin typeface="quote-cjk-patch"/>
                        </a:rPr>
                        <a:t>3. </a:t>
                      </a:r>
                      <a:r>
                        <a:rPr lang="zh-CN" altLang="en-US" sz="1800" b="1">
                          <a:effectLst/>
                          <a:latin typeface="quote-cjk-patch"/>
                        </a:rPr>
                        <a:t>多尺度混合 </a:t>
                      </a:r>
                      <a:r>
                        <a:rPr lang="en-US" altLang="zh-CN" sz="1800" b="1">
                          <a:effectLst/>
                          <a:latin typeface="quote-cjk-patch"/>
                        </a:rPr>
                        <a:t>(</a:t>
                      </a:r>
                      <a:r>
                        <a:rPr lang="en-US" sz="1800" b="1">
                          <a:effectLst/>
                          <a:latin typeface="quote-cjk-patch"/>
                        </a:rPr>
                        <a:t>MCM)</a:t>
                      </a:r>
                      <a:endParaRPr lang="en-US" sz="1800" b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层次化地聚合不同尺度的模式（季节自底向上，趋势自顶向下）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042647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>
                          <a:effectLst/>
                          <a:latin typeface="quote-cjk-patch"/>
                        </a:rPr>
                        <a:t>4. </a:t>
                      </a:r>
                      <a:r>
                        <a:rPr lang="zh-CN" altLang="en-US" sz="1800" b="1">
                          <a:effectLst/>
                          <a:latin typeface="quote-cjk-patch"/>
                        </a:rPr>
                        <a:t>多分辨率混合 </a:t>
                      </a:r>
                      <a:r>
                        <a:rPr lang="en-US" altLang="zh-CN" sz="1800" b="1">
                          <a:effectLst/>
                          <a:latin typeface="quote-cjk-patch"/>
                        </a:rPr>
                        <a:t>(</a:t>
                      </a:r>
                      <a:r>
                        <a:rPr lang="en-US" sz="1800" b="1">
                          <a:effectLst/>
                          <a:latin typeface="quote-cjk-patch"/>
                        </a:rPr>
                        <a:t>MRM)</a:t>
                      </a:r>
                      <a:endParaRPr lang="en-US" sz="1800" b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基于频谱振幅，自适应集成不同周期的表示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19406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443DC65-3526-939A-C2F2-B4A948DB2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952353"/>
            <a:ext cx="183055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四大创新组件：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4344B-491B-3869-FF4E-758032C6DD00}"/>
              </a:ext>
            </a:extLst>
          </p:cNvPr>
          <p:cNvSpPr txBox="1"/>
          <p:nvPr/>
        </p:nvSpPr>
        <p:spPr>
          <a:xfrm>
            <a:off x="660400" y="5002703"/>
            <a:ext cx="8812924" cy="180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实证效果：卓越的通用性能</a:t>
            </a:r>
            <a:endParaRPr lang="zh-CN" altLang="en-US" dirty="0"/>
          </a:p>
          <a:p>
            <a:r>
              <a:rPr lang="zh-CN" altLang="en-US" b="1" dirty="0"/>
              <a:t>全面领先</a:t>
            </a:r>
            <a:r>
              <a:rPr lang="zh-CN" altLang="en-US" dirty="0"/>
              <a:t>：在</a:t>
            </a:r>
            <a:r>
              <a:rPr lang="en-US" altLang="zh-CN" b="1" dirty="0"/>
              <a:t>8</a:t>
            </a:r>
            <a:r>
              <a:rPr lang="zh-CN" altLang="en-US" b="1" dirty="0"/>
              <a:t>个</a:t>
            </a:r>
            <a:r>
              <a:rPr lang="zh-CN" altLang="en-US" dirty="0"/>
              <a:t>核心时间序列分析任务上，性能均超越现有通用模型与任务专用模型。</a:t>
            </a:r>
          </a:p>
          <a:p>
            <a:r>
              <a:rPr lang="zh-CN" altLang="en-US" b="1" dirty="0"/>
              <a:t>强大适应性</a:t>
            </a:r>
            <a:r>
              <a:rPr lang="zh-CN" altLang="en-US" dirty="0"/>
              <a:t>：不同任务下表征相似性（</a:t>
            </a:r>
            <a:r>
              <a:rPr lang="en-US" altLang="zh-CN" dirty="0"/>
              <a:t>CKA</a:t>
            </a:r>
            <a:r>
              <a:rPr lang="zh-CN" altLang="en-US" dirty="0"/>
              <a:t>）各异，证明其能</a:t>
            </a:r>
            <a:r>
              <a:rPr lang="zh-CN" altLang="en-US" b="1" dirty="0"/>
              <a:t>动态捕捉多样化</a:t>
            </a:r>
            <a:r>
              <a:rPr lang="zh-CN" altLang="en-US" dirty="0"/>
              <a:t>的任务特定模式。</a:t>
            </a:r>
          </a:p>
          <a:p>
            <a:r>
              <a:rPr lang="zh-CN" altLang="en-US" b="1" dirty="0"/>
              <a:t>结论：</a:t>
            </a:r>
            <a:r>
              <a:rPr lang="en-US" altLang="zh-CN" b="1" dirty="0" err="1"/>
              <a:t>TimeMixer</a:t>
            </a:r>
            <a:r>
              <a:rPr lang="en-US" altLang="zh-CN" b="1" dirty="0"/>
              <a:t>++ </a:t>
            </a:r>
            <a:r>
              <a:rPr lang="zh-CN" altLang="en-US" b="1" dirty="0"/>
              <a:t>为实现通用的时间序列模式机器（</a:t>
            </a:r>
            <a:r>
              <a:rPr lang="en-US" altLang="zh-CN" b="1" dirty="0"/>
              <a:t>TSPM</a:t>
            </a:r>
            <a:r>
              <a:rPr lang="zh-CN" altLang="en-US" b="1" dirty="0"/>
              <a:t>）迈出了关键一步。</a:t>
            </a:r>
            <a:endParaRPr lang="zh-CN" altLang="en-US" dirty="0"/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4BA9ED2-5A19-C585-F17D-44666F82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7" y="1743065"/>
            <a:ext cx="4686713" cy="31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0B186-F72F-310A-43D0-F271249F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B0F5384-ED7D-4AA7-E63F-C6112B69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  <a:sym typeface="Arial" panose="020B0604020202020204" pitchFamily="34" charset="0"/>
              </a:rPr>
              <a:t>TIMEMIXER++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28D3B9-37AA-41BC-D95F-850C5736027C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01FEA-BD52-F3BE-C2D9-904F8D8E2E00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F1A9CF-C3BE-FA40-A430-3550D398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2" y="1001410"/>
            <a:ext cx="7926091" cy="4721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3DC8EF-7629-8A99-8900-D3492797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602" y="1001409"/>
            <a:ext cx="3707064" cy="47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C2BF-B736-DB7E-F914-DA0A697C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1D08BBC-CE24-7F1D-44F9-B487B2F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输入投影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980EF4-F8AE-83B7-0498-8AD052AA1F87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BB0AAE-B86A-1306-D381-CAFCA6AFF0B3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E8EE24-9987-DC62-0214-E0A47A022927}"/>
                  </a:ext>
                </a:extLst>
              </p:cNvPr>
              <p:cNvSpPr txBox="1"/>
              <p:nvPr/>
            </p:nvSpPr>
            <p:spPr>
              <a:xfrm>
                <a:off x="1379483" y="1095703"/>
                <a:ext cx="9687910" cy="568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面临的挑战：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000" b="1" dirty="0"/>
                  <a:t>1. </a:t>
                </a:r>
                <a:r>
                  <a:rPr lang="zh-CN" altLang="en-US" sz="2000" b="1" dirty="0"/>
                  <a:t>变量间关系</a:t>
                </a:r>
                <a:r>
                  <a:rPr lang="zh-CN" altLang="en-US" sz="2000" dirty="0"/>
                  <a:t>：如何有效捕捉不同变量（如温度、湿度）间的相互依赖？</a:t>
                </a:r>
              </a:p>
              <a:p>
                <a:r>
                  <a:rPr lang="en-US" altLang="zh-CN" sz="2000" b="1" dirty="0"/>
                  <a:t>2. </a:t>
                </a:r>
                <a:r>
                  <a:rPr lang="zh-CN" altLang="en-US" sz="2000" b="1" dirty="0"/>
                  <a:t>多尺度嵌入</a:t>
                </a:r>
                <a:r>
                  <a:rPr lang="zh-CN" altLang="en-US" sz="2000" dirty="0"/>
                  <a:t>：如何将不同长度（尺度）的序列嵌入到统一表示空间？</a:t>
                </a:r>
              </a:p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解决方案：两个关键步骤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b="1" dirty="0"/>
                  <a:t>步骤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：通道混合 </a:t>
                </a:r>
                <a:r>
                  <a:rPr lang="en-US" altLang="zh-CN" sz="2000" b="1" dirty="0"/>
                  <a:t>- </a:t>
                </a:r>
                <a:r>
                  <a:rPr lang="zh-CN" altLang="en-US" sz="2000" b="1" dirty="0"/>
                  <a:t>在最粗尺度上高效融合变量信息</a:t>
                </a:r>
              </a:p>
              <a:p>
                <a:r>
                  <a:rPr lang="en-US" altLang="zh-CN" sz="2000" b="1" dirty="0"/>
                  <a:t>· </a:t>
                </a:r>
                <a:r>
                  <a:rPr lang="zh-CN" altLang="en-US" sz="2000" b="1" dirty="0"/>
                  <a:t>策略选择</a:t>
                </a:r>
                <a:r>
                  <a:rPr lang="zh-CN" altLang="en-US" sz="2000" dirty="0"/>
                  <a:t>：摒弃“通道独立”，采用</a:t>
                </a:r>
                <a:r>
                  <a:rPr lang="zh-CN" altLang="en-US" sz="2000" b="1" dirty="0"/>
                  <a:t>通道混合</a:t>
                </a:r>
                <a:r>
                  <a:rPr lang="zh-CN" altLang="en-US" sz="2000" dirty="0"/>
                  <a:t>，以捕捉关键变量交互（如地区电力消耗间的关联）。</a:t>
                </a:r>
              </a:p>
              <a:p>
                <a:r>
                  <a:rPr lang="en-US" altLang="zh-CN" sz="2000" b="1" dirty="0"/>
                  <a:t>· </a:t>
                </a:r>
                <a:r>
                  <a:rPr lang="zh-CN" altLang="en-US" sz="2000" b="1" dirty="0"/>
                  <a:t>关键创新</a:t>
                </a:r>
                <a:r>
                  <a:rPr lang="zh-CN" altLang="en-US" sz="2000" dirty="0"/>
                  <a:t>：</a:t>
                </a:r>
                <a:r>
                  <a:rPr lang="zh-CN" altLang="en-US" sz="2000" b="1" dirty="0"/>
                  <a:t>仅在最粗尺度</a:t>
                </a:r>
                <a:r>
                  <a:rPr lang="zh-CN" altLang="en-US" sz="20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000" dirty="0"/>
                  <a:t> 上进行变量间自注意力。</a:t>
                </a:r>
              </a:p>
              <a:p>
                <a:pPr lvl="1"/>
                <a:r>
                  <a:rPr lang="zh-CN" altLang="en-US" sz="2000" b="1" dirty="0"/>
                  <a:t>原因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：计算高效</a:t>
                </a:r>
                <a:r>
                  <a:rPr lang="zh-CN" altLang="en-US" sz="2000" dirty="0"/>
                  <a:t>：最粗尺度序列最短，大幅降低计算成本。</a:t>
                </a:r>
              </a:p>
              <a:p>
                <a:pPr lvl="1"/>
                <a:r>
                  <a:rPr lang="zh-CN" altLang="en-US" sz="2000" b="1" dirty="0"/>
                  <a:t>原因</a:t>
                </a:r>
                <a:r>
                  <a:rPr lang="en-US" altLang="zh-CN" sz="2000" b="1" dirty="0"/>
                  <a:t>2</a:t>
                </a:r>
                <a:r>
                  <a:rPr lang="zh-CN" altLang="en-US" sz="2000" b="1" dirty="0"/>
                  <a:t>：信息优质</a:t>
                </a:r>
                <a:r>
                  <a:rPr lang="zh-CN" altLang="en-US" sz="2000" dirty="0"/>
                  <a:t>：最粗尺度包含最全局、最平滑的模式，在此融合信息质量更高。</a:t>
                </a:r>
              </a:p>
              <a:p>
                <a:r>
                  <a:rPr lang="en-US" altLang="zh-CN" sz="2000" b="1" dirty="0"/>
                  <a:t>· </a:t>
                </a:r>
                <a:r>
                  <a:rPr lang="zh-CN" altLang="en-US" sz="2000" b="1" dirty="0"/>
                  <a:t>公式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Channel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Attn</m:t>
                    </m:r>
                    <m:d>
                      <m:dPr>
                        <m:sepChr m:val=",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/>
              </a:p>
              <a:p>
                <a:r>
                  <a:rPr lang="zh-CN" altLang="en-US" sz="2000" b="1" dirty="0"/>
                  <a:t>步骤</a:t>
                </a:r>
                <a:r>
                  <a:rPr lang="en-US" altLang="zh-CN" sz="2000" b="1" dirty="0"/>
                  <a:t>2</a:t>
                </a:r>
                <a:r>
                  <a:rPr lang="zh-CN" altLang="en-US" sz="2000" b="1" dirty="0"/>
                  <a:t>：嵌入 </a:t>
                </a:r>
                <a:r>
                  <a:rPr lang="en-US" altLang="zh-CN" sz="2000" b="1" dirty="0"/>
                  <a:t>- </a:t>
                </a:r>
                <a:r>
                  <a:rPr lang="zh-CN" altLang="en-US" sz="2000" b="1" dirty="0"/>
                  <a:t>将多尺度序列投影至统一深度空间</a:t>
                </a:r>
              </a:p>
              <a:p>
                <a:r>
                  <a:rPr lang="en-US" altLang="zh-CN" sz="2000" b="1" dirty="0"/>
                  <a:t>· </a:t>
                </a:r>
                <a:r>
                  <a:rPr lang="zh-CN" altLang="en-US" sz="2000" b="1" dirty="0"/>
                  <a:t>操作</a:t>
                </a:r>
                <a:r>
                  <a:rPr lang="zh-CN" altLang="en-US" sz="2000" dirty="0"/>
                  <a:t>：对</a:t>
                </a:r>
                <a:r>
                  <a:rPr lang="zh-CN" altLang="en-US" sz="2000" b="1" dirty="0"/>
                  <a:t>所有尺度</a:t>
                </a:r>
                <a:r>
                  <a:rPr lang="zh-CN" altLang="en-US" sz="2000" dirty="0"/>
                  <a:t>的序列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，使用共享的投影层将其映射到固定维度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/>
                          <m:t>model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</a:p>
              <a:p>
                <a:r>
                  <a:rPr lang="en-US" altLang="zh-CN" sz="2000" b="1" dirty="0"/>
                  <a:t>· </a:t>
                </a:r>
                <a:r>
                  <a:rPr lang="zh-CN" altLang="en-US" sz="2000" b="1" dirty="0"/>
                  <a:t>结果</a:t>
                </a:r>
                <a:r>
                  <a:rPr lang="zh-CN" altLang="en-US" sz="2000" dirty="0"/>
                  <a:t>：得到一组长度不同但特征维度统一的深度模式表示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CN" altLang="en-US" sz="2000" dirty="0"/>
                  <a:t>，为后续处理奠定基础。</a:t>
                </a:r>
              </a:p>
              <a:p>
                <a:r>
                  <a:rPr lang="zh-CN" altLang="en-US" sz="2000" b="1" dirty="0"/>
                  <a:t>总结：输入投影通过“先融合，后嵌入”的策略，实现了多变量、多尺度信息的高效与有效整合。</a:t>
                </a:r>
                <a:endParaRPr lang="zh-CN" altLang="en-US" sz="2000" dirty="0"/>
              </a:p>
              <a:p>
                <a:pPr algn="just" hangingPunct="0">
                  <a:lnSpc>
                    <a:spcPct val="13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E8EE24-9987-DC62-0214-E0A47A022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83" y="1095703"/>
                <a:ext cx="9687910" cy="5683031"/>
              </a:xfrm>
              <a:prstGeom prst="rect">
                <a:avLst/>
              </a:prstGeom>
              <a:blipFill>
                <a:blip r:embed="rId3"/>
                <a:stretch>
                  <a:fillRect l="-629" t="-644" r="-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91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0EA-3E27-D683-95CF-72E9684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1E0154A-67D7-E22A-F56D-0F17F7EE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混合块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551C52-842F-DD8B-490E-8669EA1FE8F7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FEC15-C047-6D02-99A1-6310D0A32EED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44FED2-B002-03C7-66DB-62C8D817A2DB}"/>
                  </a:ext>
                </a:extLst>
              </p:cNvPr>
              <p:cNvSpPr txBox="1"/>
              <p:nvPr/>
            </p:nvSpPr>
            <p:spPr>
              <a:xfrm>
                <a:off x="1631731" y="981006"/>
                <a:ext cx="9049407" cy="2992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混合块结构</a:t>
                </a:r>
              </a:p>
              <a:p>
                <a:r>
                  <a:rPr lang="en-US" altLang="zh-CN" b="1" dirty="0"/>
                  <a:t>· </a:t>
                </a:r>
                <a:r>
                  <a:rPr lang="zh-CN" altLang="en-US" b="1" dirty="0"/>
                  <a:t>残差连接</a:t>
                </a:r>
                <a:r>
                  <a:rPr lang="zh-CN" altLang="en-US" dirty="0"/>
                  <a:t>：第 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 块输出为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/>
                      <m:t>LayerNorm</m:t>
                    </m:r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>
                                <a:latin typeface="Cambria Math" panose="02040503050406030204" pitchFamily="18" charset="0"/>
                              </a:rPr>
                              <m:t>𝒳</m:t>
                            </m:r>
                          </m:e>
                          <m:sup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i="1"/>
                          <m:t>MixerBlock</m:t>
                        </m:r>
                        <m:d>
                          <m:d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ar-AE">
                                    <a:latin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  <m:sup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zh-CN" dirty="0"/>
              </a:p>
              <a:p>
                <a:r>
                  <a:rPr lang="en-US" altLang="zh-CN" b="1" dirty="0"/>
                  <a:t>· </a:t>
                </a:r>
                <a:r>
                  <a:rPr lang="zh-CN" altLang="en-US" b="1" dirty="0"/>
                  <a:t>目标</a:t>
                </a:r>
                <a:r>
                  <a:rPr lang="zh-CN" altLang="en-US" dirty="0"/>
                  <a:t>：逐步增强多尺度时间序列表示</a:t>
                </a:r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多分辨率时间成像（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MRTI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）</a:t>
                </a:r>
              </a:p>
              <a:p>
                <a:r>
                  <a:rPr lang="en-US" altLang="zh-CN" b="1" dirty="0"/>
                  <a:t>· </a:t>
                </a:r>
                <a:r>
                  <a:rPr lang="zh-CN" altLang="en-US" b="1" dirty="0"/>
                  <a:t>频率分析</a:t>
                </a:r>
                <a:r>
                  <a:rPr lang="zh-CN" altLang="en-US" dirty="0"/>
                  <a:t>：应用</a:t>
                </a:r>
                <a:r>
                  <a:rPr lang="en-US" altLang="zh-CN" dirty="0"/>
                  <a:t>FFT</a:t>
                </a:r>
                <a:r>
                  <a:rPr lang="zh-CN" altLang="en-US" dirty="0"/>
                  <a:t>提取</a:t>
                </a:r>
                <a:r>
                  <a:rPr lang="en-US" altLang="zh-CN" dirty="0"/>
                  <a:t>top-K</a:t>
                </a:r>
                <a:r>
                  <a:rPr lang="zh-CN" altLang="en-US" dirty="0"/>
                  <a:t>振幅周期（周期长度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ar-AE" dirty="0"/>
                  <a:t>）</a:t>
                </a:r>
              </a:p>
              <a:p>
                <a:r>
                  <a:rPr lang="en-US" altLang="zh-CN" b="1" dirty="0"/>
                  <a:t>· </a:t>
                </a:r>
                <a:r>
                  <a:rPr lang="zh-CN" altLang="en-US" b="1" dirty="0"/>
                  <a:t>图像化</a:t>
                </a:r>
                <a:r>
                  <a:rPr lang="zh-CN" altLang="en-US" dirty="0"/>
                  <a:t>：将时间序列重塑为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 altLang="zh-CN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ar-AE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ar-AE" altLang="zh-CN" dirty="0"/>
                  <a:t> </a:t>
                </a:r>
                <a:r>
                  <a:rPr lang="zh-CN" altLang="en-US" dirty="0"/>
                  <a:t>张多分辨率图像</a:t>
                </a:r>
              </a:p>
              <a:p>
                <a:pPr lvl="1"/>
                <a:r>
                  <a:rPr lang="zh-CN" altLang="en-US" dirty="0"/>
                  <a:t>行数 </a:t>
                </a:r>
                <a:r>
                  <a:rPr lang="en-US" altLang="zh-CN" dirty="0"/>
                  <a:t>= </a:t>
                </a:r>
                <a:r>
                  <a:rPr lang="zh-CN" altLang="en-US" dirty="0"/>
                  <a:t>周期长度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ar-AE" dirty="0"/>
                  <a:t>，</a:t>
                </a:r>
                <a:r>
                  <a:rPr lang="zh-CN" altLang="en-US" dirty="0"/>
                  <a:t>列数 </a:t>
                </a:r>
                <a:r>
                  <a:rPr lang="en-US" altLang="zh-CN" dirty="0"/>
                  <a:t>= </a:t>
                </a:r>
                <a:r>
                  <a:rPr lang="zh-CN" altLang="en-US" dirty="0"/>
                  <a:t>时间点除以尺度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ar-AE" altLang="zh-CN" dirty="0"/>
              </a:p>
              <a:p>
                <a:pPr lvl="1"/>
                <a:r>
                  <a:rPr lang="zh-CN" altLang="en-US" dirty="0"/>
                  <a:t>输出：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>
                            <a:latin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sepChr m:val=","/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zh-CN" altLang="ar-AE" dirty="0"/>
                  <a:t>，</a:t>
                </a:r>
                <a:r>
                  <a:rPr lang="zh-CN" altLang="en-US" dirty="0"/>
                  <a:t>其中 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 为尺度，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 为周期索引</a:t>
                </a:r>
              </a:p>
              <a:p>
                <a:pPr algn="just" hangingPunct="0">
                  <a:lnSpc>
                    <a:spcPct val="13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44FED2-B002-03C7-66DB-62C8D817A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31" y="981006"/>
                <a:ext cx="9049407" cy="2992294"/>
              </a:xfrm>
              <a:prstGeom prst="rect">
                <a:avLst/>
              </a:prstGeom>
              <a:blipFill>
                <a:blip r:embed="rId3"/>
                <a:stretch>
                  <a:fillRect l="-606" t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FAFD72-AB58-66F0-3390-6D97C374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222" y="3553770"/>
            <a:ext cx="2148314" cy="29922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946D7A-242E-128A-8ADD-9405B10AF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810" y="3627911"/>
            <a:ext cx="4406350" cy="2844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C8B334-767C-4A00-AF23-511099418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37037"/>
            <a:ext cx="5555461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7CA5-B55A-607C-F0F9-54D0E255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411D2A-24DE-3A24-644F-191B1E8D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混合块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7CD16-1138-C901-83E3-3DAD918A721F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59019-979B-0157-C20F-7FEDE7FC8E8F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439BEC1-CFC2-F36D-060B-0E0B8805AC03}"/>
                  </a:ext>
                </a:extLst>
              </p:cNvPr>
              <p:cNvSpPr txBox="1"/>
              <p:nvPr/>
            </p:nvSpPr>
            <p:spPr>
              <a:xfrm>
                <a:off x="0" y="934088"/>
                <a:ext cx="9049407" cy="563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时间图像分解（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TDI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）</a:t>
                </a:r>
              </a:p>
              <a:p>
                <a:r>
                  <a:rPr lang="en-US" altLang="zh-CN" sz="1600" b="1" dirty="0"/>
                  <a:t>· </a:t>
                </a:r>
                <a:r>
                  <a:rPr lang="zh-CN" altLang="en-US" sz="1600" b="1" dirty="0"/>
                  <a:t>季节性成分（列注意力）</a:t>
                </a:r>
                <a:r>
                  <a:rPr lang="zh-CN" altLang="en-US" sz="1600" dirty="0"/>
                  <a:t>：</a:t>
                </a:r>
              </a:p>
              <a:p>
                <a:pPr lvl="1"/>
                <a:r>
                  <a:rPr lang="zh-CN" altLang="en-US" sz="1600" dirty="0"/>
                  <a:t>沿图像列轴操作，捕捉周期内重复模式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zh-CN" alt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ar-AE" altLang="zh-C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600" i="1"/>
                            <m:t>Attention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 i="1"/>
                            <m:t>col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col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col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col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600" dirty="0"/>
              </a:p>
              <a:p>
                <a:r>
                  <a:rPr lang="en-US" altLang="zh-CN" sz="1600" b="1" dirty="0"/>
                  <a:t>· </a:t>
                </a:r>
                <a:r>
                  <a:rPr lang="zh-CN" altLang="en-US" sz="1600" b="1" dirty="0"/>
                  <a:t>趋势成分（行注意力）</a:t>
                </a:r>
                <a:r>
                  <a:rPr lang="zh-CN" altLang="en-US" sz="1600" dirty="0"/>
                  <a:t>：</a:t>
                </a:r>
              </a:p>
              <a:p>
                <a:pPr lvl="1"/>
                <a:r>
                  <a:rPr lang="zh-CN" altLang="en-US" sz="1600" dirty="0"/>
                  <a:t>沿图像行轴操作，捕捉周期间长期变化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ar-AE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zh-CN" altLang="ar-AE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ar-AE" altLang="zh-C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600" i="1"/>
                            <m:t>Attention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 i="1"/>
                            <m:t>row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row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row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6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600" i="1"/>
                                <m:t>row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600" dirty="0"/>
              </a:p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多尺度混合（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MCM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）</a:t>
                </a:r>
              </a:p>
              <a:p>
                <a:r>
                  <a:rPr lang="en-US" altLang="zh-CN" sz="1600" b="1" dirty="0"/>
                  <a:t>· </a:t>
                </a:r>
                <a:r>
                  <a:rPr lang="zh-CN" altLang="en-US" sz="1600" b="1" dirty="0"/>
                  <a:t>季节性混合（自底向上）</a:t>
                </a:r>
                <a:r>
                  <a:rPr lang="zh-CN" altLang="en-US" sz="1600" dirty="0"/>
                  <a:t>：</a:t>
                </a:r>
              </a:p>
              <a:p>
                <a:pPr lvl="1"/>
                <a:r>
                  <a:rPr lang="zh-CN" altLang="en-US" sz="1600" dirty="0"/>
                  <a:t>从细尺度到粗尺度，使用</a:t>
                </a:r>
                <a:r>
                  <a:rPr lang="en-US" altLang="zh-CN" sz="1600" dirty="0"/>
                  <a:t>2D</a:t>
                </a:r>
                <a:r>
                  <a:rPr lang="zh-CN" altLang="en-US" sz="1600" dirty="0"/>
                  <a:t>卷积（步长</a:t>
                </a:r>
                <a:r>
                  <a:rPr lang="en-US" altLang="zh-CN" sz="1600" dirty="0"/>
                  <a:t>=2</a:t>
                </a:r>
                <a:r>
                  <a:rPr lang="zh-CN" altLang="en-US" sz="1600" dirty="0"/>
                  <a:t>）聚合短周期模式</a:t>
                </a:r>
              </a:p>
              <a:p>
                <a:pPr lvl="1"/>
                <a:r>
                  <a:rPr lang="zh-CN" altLang="en-US" sz="1600" dirty="0"/>
                  <a:t>递归更新：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ar-AE" altLang="zh-CN" sz="1600" i="1"/>
                      <m:t>2</m:t>
                    </m:r>
                    <m:r>
                      <m:rPr>
                        <m:nor/>
                      </m:rPr>
                      <a:rPr lang="en-US" altLang="zh-CN" sz="1600" i="1"/>
                      <m:t>D</m:t>
                    </m:r>
                    <m:r>
                      <m:rPr>
                        <m:nor/>
                      </m:rPr>
                      <a:rPr lang="en-US" altLang="zh-CN" sz="1600" i="1"/>
                      <m:t>−</m:t>
                    </m:r>
                    <m:r>
                      <m:rPr>
                        <m:nor/>
                      </m:rPr>
                      <a:rPr lang="en-US" altLang="zh-CN" sz="1600" i="1"/>
                      <m:t>Conv</m:t>
                    </m:r>
                    <m:d>
                      <m:d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ar-AE" altLang="zh-CN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altLang="zh-CN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sepChr m:val=","/>
                                <m:ctrlPr>
                                  <a:rPr lang="ar-AE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ar-AE" altLang="zh-CN" sz="1600" dirty="0"/>
              </a:p>
              <a:p>
                <a:r>
                  <a:rPr lang="en-US" altLang="zh-CN" sz="1600" b="1" dirty="0"/>
                  <a:t>· </a:t>
                </a:r>
                <a:r>
                  <a:rPr lang="zh-CN" altLang="en-US" sz="1600" b="1" dirty="0"/>
                  <a:t>趋势混合（自顶向下）</a:t>
                </a:r>
                <a:r>
                  <a:rPr lang="zh-CN" altLang="en-US" sz="1600" dirty="0"/>
                  <a:t>：</a:t>
                </a:r>
              </a:p>
              <a:p>
                <a:pPr lvl="1"/>
                <a:r>
                  <a:rPr lang="zh-CN" altLang="en-US" sz="1600" dirty="0"/>
                  <a:t>从粗尺度到细尺度，使用</a:t>
                </a:r>
                <a:r>
                  <a:rPr lang="en-US" altLang="zh-CN" sz="1600" dirty="0"/>
                  <a:t>2D</a:t>
                </a:r>
                <a:r>
                  <a:rPr lang="zh-CN" altLang="en-US" sz="1600" dirty="0"/>
                  <a:t>转置卷积传递全局趋势</a:t>
                </a:r>
              </a:p>
              <a:p>
                <a:pPr lvl="1"/>
                <a:r>
                  <a:rPr lang="zh-CN" altLang="en-US" sz="1600" dirty="0"/>
                  <a:t>递归更新：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ar-AE" altLang="zh-CN" sz="1600" i="1"/>
                      <m:t>2</m:t>
                    </m:r>
                    <m:r>
                      <m:rPr>
                        <m:nor/>
                      </m:rPr>
                      <a:rPr lang="en-US" altLang="zh-CN" sz="1600" i="1"/>
                      <m:t>D</m:t>
                    </m:r>
                    <m:r>
                      <m:rPr>
                        <m:nor/>
                      </m:rPr>
                      <a:rPr lang="en-US" altLang="zh-CN" sz="1600" i="1"/>
                      <m:t>−</m:t>
                    </m:r>
                    <m:r>
                      <m:rPr>
                        <m:nor/>
                      </m:rPr>
                      <a:rPr lang="en-US" altLang="zh-CN" sz="1600" i="1"/>
                      <m:t>TransConv</m:t>
                    </m:r>
                    <m:d>
                      <m:d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ar-AE" altLang="zh-CN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altLang="zh-CN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sepChr m:val=","/>
                                <m:ctrlPr>
                                  <a:rPr lang="ar-AE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ar-AE" altLang="zh-CN" sz="1600" dirty="0"/>
              </a:p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多分辨率混合（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MRM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）</a:t>
                </a:r>
              </a:p>
              <a:p>
                <a:r>
                  <a:rPr lang="en-US" altLang="zh-CN" sz="1600" b="1" dirty="0"/>
                  <a:t>· </a:t>
                </a:r>
                <a:r>
                  <a:rPr lang="zh-CN" altLang="en-US" sz="1600" b="1" dirty="0"/>
                  <a:t>周期加权融合</a:t>
                </a:r>
                <a:r>
                  <a:rPr lang="zh-CN" altLang="en-US" sz="1600" dirty="0"/>
                  <a:t>：</a:t>
                </a:r>
              </a:p>
              <a:p>
                <a:pPr lvl="1"/>
                <a:r>
                  <a:rPr lang="zh-CN" altLang="en-US" sz="1600" dirty="0"/>
                  <a:t>使用</a:t>
                </a:r>
                <a:r>
                  <a:rPr lang="en-US" altLang="zh-CN" sz="1600" dirty="0" err="1"/>
                  <a:t>Softmax</a:t>
                </a:r>
                <a:r>
                  <a:rPr lang="zh-CN" altLang="en-US" sz="1600" dirty="0"/>
                  <a:t>加权振幅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r-AE" altLang="zh-CN" sz="1600" dirty="0"/>
                  <a:t> </a:t>
                </a:r>
                <a:r>
                  <a:rPr lang="zh-CN" altLang="en-US" sz="1600" dirty="0"/>
                  <a:t>融合</a:t>
                </a:r>
                <a:r>
                  <a:rPr lang="en-US" altLang="zh-CN" sz="1600" dirty="0"/>
                  <a:t>K</a:t>
                </a:r>
                <a:r>
                  <a:rPr lang="zh-CN" altLang="en-US" sz="1600" dirty="0"/>
                  <a:t>个周期</a:t>
                </a:r>
              </a:p>
              <a:p>
                <a:pPr lvl="1"/>
                <a:r>
                  <a:rPr lang="zh-CN" altLang="en-US" sz="1600" dirty="0"/>
                  <a:t>输出：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grow m:val="on"/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ar-AE" altLang="zh-CN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ar-AE" altLang="zh-CN" sz="160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ar-AE" sz="1600" dirty="0"/>
                  <a:t>，</a:t>
                </a:r>
                <a:r>
                  <a:rPr lang="zh-CN" altLang="en-US" sz="1600" dirty="0"/>
                  <a:t>其中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ar-AE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 i="1"/>
                      <m:t>Reshape</m:t>
                    </m:r>
                    <m:d>
                      <m:d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sepChr m:val=","/>
                                <m:ctrlPr>
                                  <a:rPr lang="ar-AE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ar-AE" altLang="zh-CN" sz="16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ar-AE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ar-AE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sepChr m:val=","/>
                                <m:ctrlPr>
                                  <a:rPr lang="ar-AE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e>
                                <m:r>
                                  <a:rPr lang="zh-CN" altLang="ar-A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ar-AE" altLang="zh-CN" sz="1600" dirty="0"/>
              </a:p>
              <a:p>
                <a:pPr algn="just" hangingPunct="0">
                  <a:lnSpc>
                    <a:spcPct val="130000"/>
                  </a:lnSpc>
                </a:pPr>
                <a:endParaRPr lang="zh-CN" altLang="en-US" sz="1600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439BEC1-CFC2-F36D-060B-0E0B8805A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4088"/>
                <a:ext cx="9049407" cy="5636158"/>
              </a:xfrm>
              <a:prstGeom prst="rect">
                <a:avLst/>
              </a:prstGeom>
              <a:blipFill>
                <a:blip r:embed="rId3"/>
                <a:stretch>
                  <a:fillRect l="-337" t="-324" b="-2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45CBE85-8D1C-54B9-6BE5-928D4AB5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8143"/>
            <a:ext cx="1688327" cy="1842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371562-9E78-3A21-2E65-87752F2CF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722" y="3018579"/>
            <a:ext cx="2345914" cy="16764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409292-58E4-B4E4-F585-5BB81925F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862" y="5073199"/>
            <a:ext cx="2594339" cy="11189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499FEC-8CF0-4AF4-AA84-772282C81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27" y="946273"/>
            <a:ext cx="4687898" cy="2046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2D9C9C-E150-48CF-AA2B-8CCEA2DAD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636" y="3004837"/>
            <a:ext cx="3922363" cy="1750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38385B-9129-4352-AABE-77E67332A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201" y="4754881"/>
            <a:ext cx="3075799" cy="17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97A9C-DCF9-3D08-32DB-052CFA60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474C6A4-D97B-7033-3409-0C6775CF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EE4923-EE1C-0C43-10CE-5E8BB36A0C66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5596D-4542-CF1D-75AF-E66556F20F1F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26EEE3-D9B6-7531-7829-0497AD81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76" y="1022215"/>
            <a:ext cx="7683895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2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CA4B-7497-C627-8342-33C6DDCF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01CEC06-72AE-A18D-16FE-CD02761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743C5-B404-E579-2984-6DD454531F7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7DB027-4C75-5D02-B65C-546E47E212B1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38A42B-F65F-4205-1FC9-7D73D1C1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1638207"/>
            <a:ext cx="8952347" cy="41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00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zlkMzZiZjM0ZDJlZmE3YjNhODc2MGM2MTVlOTkxO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1150</Words>
  <Application>Microsoft Office PowerPoint</Application>
  <PresentationFormat>宽屏</PresentationFormat>
  <Paragraphs>134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-apple-system</vt:lpstr>
      <vt:lpstr>quote-cjk-patch</vt:lpstr>
      <vt:lpstr>等线</vt:lpstr>
      <vt:lpstr>黑体</vt:lpstr>
      <vt:lpstr>楷体</vt:lpstr>
      <vt:lpstr>思源宋体 CN Heavy</vt:lpstr>
      <vt:lpstr>思源宋体 CN Medium</vt:lpstr>
      <vt:lpstr>微软雅黑</vt:lpstr>
      <vt:lpstr>Arial</vt:lpstr>
      <vt:lpstr>Cambria Math</vt:lpstr>
      <vt:lpstr>Times New Roman</vt:lpstr>
      <vt:lpstr>自定义设计方案</vt:lpstr>
      <vt:lpstr>Office 主题​​</vt:lpstr>
      <vt:lpstr>TimeMixer++: A General Time Series Pattern Machine for Universal Predictive Analysis</vt:lpstr>
      <vt:lpstr>研究背景与问题</vt:lpstr>
      <vt:lpstr>TimeMixer++的解决方案</vt:lpstr>
      <vt:lpstr>TIMEMIXER++</vt:lpstr>
      <vt:lpstr>输入投影</vt:lpstr>
      <vt:lpstr>混合块</vt:lpstr>
      <vt:lpstr>混合块</vt:lpstr>
      <vt:lpstr>实验验证</vt:lpstr>
      <vt:lpstr>实验验证</vt:lpstr>
      <vt:lpstr>实验验证</vt:lpstr>
      <vt:lpstr>实验验证</vt:lpstr>
      <vt:lpstr>实验验证</vt:lpstr>
      <vt:lpstr>实验验证</vt:lpstr>
      <vt:lpstr>实验验证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鬼</dc:creator>
  <cp:lastModifiedBy>张 栏弋</cp:lastModifiedBy>
  <cp:revision>240</cp:revision>
  <dcterms:created xsi:type="dcterms:W3CDTF">2020-04-18T02:23:00Z</dcterms:created>
  <dcterms:modified xsi:type="dcterms:W3CDTF">2025-09-24T03:01:51Z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52A5E4D747FF44AF94FE60A2C99FBEC3_13</vt:lpwstr>
  </property>
</Properties>
</file>